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10"/>
  </p:notesMasterIdLst>
  <p:handoutMasterIdLst>
    <p:handoutMasterId r:id="rId11"/>
  </p:handoutMasterIdLst>
  <p:sldIdLst>
    <p:sldId id="295" r:id="rId2"/>
    <p:sldId id="299" r:id="rId3"/>
    <p:sldId id="302" r:id="rId4"/>
    <p:sldId id="298" r:id="rId5"/>
    <p:sldId id="301" r:id="rId6"/>
    <p:sldId id="290" r:id="rId7"/>
    <p:sldId id="300" r:id="rId8"/>
    <p:sldId id="294" r:id="rId9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95" autoAdjust="0"/>
    <p:restoredTop sz="90582" autoAdjust="0"/>
  </p:normalViewPr>
  <p:slideViewPr>
    <p:cSldViewPr snapToGrid="0" snapToObjects="1">
      <p:cViewPr varScale="1">
        <p:scale>
          <a:sx n="127" d="100"/>
          <a:sy n="127" d="100"/>
        </p:scale>
        <p:origin x="112" y="2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8485239-683C-4FE1-BE0E-3F1DA0FD34D6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2022/5/9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D5A201-0B0D-4CCB-9C28-D2F53C468246}" type="datetime1">
              <a:rPr lang="zh-CN" altLang="en-US" smtClean="0"/>
              <a:pPr/>
              <a:t>2022/5/9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797367-9728-4DEF-9286-096514DA058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086D0-30B4-4B2E-BB0E-B872D37022FE}" type="datetime1">
              <a:rPr lang="zh-CN" altLang="en-US" smtClean="0"/>
              <a:t>2022/5/9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B4C966-4E3F-438B-81D6-37AEA90695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21764-647E-4CC4-9385-D06ED31C78CC}" type="datetime1">
              <a:rPr lang="zh-CN" altLang="en-US" smtClean="0"/>
              <a:t>2022/5/9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631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B4C966-4E3F-438B-81D6-37AEA90695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21764-647E-4CC4-9385-D06ED31C78CC}" type="datetime1">
              <a:rPr lang="zh-CN" altLang="en-US" smtClean="0"/>
              <a:t>2022/5/9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233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B4C966-4E3F-438B-81D6-37AEA90695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21764-647E-4CC4-9385-D06ED31C78CC}" type="datetime1">
              <a:rPr lang="zh-CN" altLang="en-US" smtClean="0"/>
              <a:t>2022/5/9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596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2022/5/9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050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2022/5/9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988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2022/5/9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942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11F88A-A534-4174-9FBC-575D03BE623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DA10F5A-E85F-49AB-A416-2A14DBFCA186}" type="datetime1">
              <a:rPr lang="zh-CN" altLang="en-US" smtClean="0"/>
              <a:t>2022/5/9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03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noProof="0">
                <a:latin typeface="Meiryo UI" panose="020B0604030504040204" pitchFamily="50" charset="-128"/>
                <a:ea typeface="Meiryo UI" panose="020B0604030504040204" pitchFamily="50" charset="-128"/>
              </a:rPr>
              <a:t>副标题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 rtlCol="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noProof="0" dirty="0"/>
              <a:t>标题</a:t>
            </a:r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椭圆形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标题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52" name="组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直角三角形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cxnSp>
        <p:nvCxnSpPr>
          <p:cNvPr id="56" name="直接连接符​​(S)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​​(S)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形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直角三角形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20" name="椭圆形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直角三角形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图片占位符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​​(S)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8694834-4BF3-4FD9-A1A6-0F4CE7DCB47F}" type="datetime1">
              <a:rPr lang="zh-CN" altLang="en-US" smtClean="0"/>
              <a:t>2022/5/9</a:t>
            </a:fld>
            <a:endParaRPr 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43" name="组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直角三角形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0" name="文本占位符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椭圆形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​​(S)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840EA0E-60A4-4F09-AB2C-5928C6CC368F}" type="datetime1">
              <a:rPr lang="zh-CN" altLang="en-US" smtClean="0"/>
              <a:t>2022/5/9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  <p:sp>
        <p:nvSpPr>
          <p:cNvPr id="23" name="内容占位符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DFF25C-9262-44CA-B6E7-8886FDFBBD68}" type="datetime1">
              <a:rPr lang="zh-CN" altLang="en-US" smtClean="0"/>
              <a:t>2022/5/9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EF7A11B-372A-4ECF-86F3-8C7E80DAFE4B}" type="datetime1">
              <a:rPr lang="zh-CN" altLang="en-US" smtClean="0"/>
              <a:t>2022/5/9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SimSun" panose="02010600030101010101" pitchFamily="2" charset="-122"/>
          <a:ea typeface="SimSun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图片占位符 8">
            <a:extLst>
              <a:ext uri="{FF2B5EF4-FFF2-40B4-BE49-F238E27FC236}">
                <a16:creationId xmlns:a16="http://schemas.microsoft.com/office/drawing/2014/main" id="{4D6F1B91-622D-D14D-A2EE-5B2A56BAC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6423" y="352126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2B499F37-632F-694F-948A-C7A79D753D0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搜谷技术搭建概述（一期）</a:t>
            </a:r>
            <a:endParaRPr lang="zh-cn" dirty="0"/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DE2D9A8A-5247-6D44-AA02-758207AE1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搜谷技术</a:t>
            </a:r>
            <a:endParaRPr lang="zh-cn" dirty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​​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形 22">
            <a:extLst>
              <a:ext uri="{FF2B5EF4-FFF2-40B4-BE49-F238E27FC236}">
                <a16:creationId xmlns:a16="http://schemas.microsoft.com/office/drawing/2014/main" id="{07285DAF-4CC1-E142-B7FA-4D3950873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CB6C32-A61A-4511-A893-C906C3EB8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一期组织架构</a:t>
            </a:r>
            <a:endParaRPr lang="zh-cn" dirty="0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BE15769A-ADE8-41DD-97F8-DBD5A321B9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6105" y="2253974"/>
            <a:ext cx="11176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082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CB6C32-A61A-4511-A893-C906C3EB8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一期技术执行方案概括</a:t>
            </a:r>
            <a:endParaRPr 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24999BC-9200-478A-803B-0B0F54B7C409}"/>
              </a:ext>
            </a:extLst>
          </p:cNvPr>
          <p:cNvSpPr txBox="1"/>
          <p:nvPr/>
        </p:nvSpPr>
        <p:spPr>
          <a:xfrm>
            <a:off x="744858" y="1187436"/>
            <a:ext cx="770078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PHP</a:t>
            </a:r>
            <a:r>
              <a:rPr lang="zh-CN" altLang="en-US" dirty="0">
                <a:solidFill>
                  <a:schemeClr val="bg1"/>
                </a:solidFill>
              </a:rPr>
              <a:t>修复方案：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sz="1000" dirty="0">
                <a:solidFill>
                  <a:schemeClr val="bg1"/>
                </a:solidFill>
              </a:rPr>
              <a:t>Step1</a:t>
            </a:r>
            <a:r>
              <a:rPr lang="zh-CN" altLang="en-US" sz="1000" dirty="0">
                <a:solidFill>
                  <a:schemeClr val="bg1"/>
                </a:solidFill>
              </a:rPr>
              <a:t>：维护启动基础语言环境</a:t>
            </a:r>
            <a:r>
              <a:rPr lang="en-US" altLang="zh-CN" sz="1000" dirty="0">
                <a:solidFill>
                  <a:schemeClr val="bg1"/>
                </a:solidFill>
              </a:rPr>
              <a:t>(</a:t>
            </a:r>
            <a:r>
              <a:rPr lang="zh-CN" altLang="en-US" sz="1000" dirty="0">
                <a:solidFill>
                  <a:schemeClr val="bg1"/>
                </a:solidFill>
              </a:rPr>
              <a:t>包括：硬件环境，软件环境，写入等开放环境</a:t>
            </a:r>
            <a:r>
              <a:rPr lang="en-US" altLang="zh-CN" sz="1000" dirty="0">
                <a:solidFill>
                  <a:schemeClr val="bg1"/>
                </a:solidFill>
              </a:rPr>
              <a:t>)</a:t>
            </a:r>
          </a:p>
          <a:p>
            <a:endParaRPr lang="en-US" altLang="zh-CN" sz="1000" dirty="0">
              <a:solidFill>
                <a:schemeClr val="bg1"/>
              </a:solidFill>
            </a:endParaRPr>
          </a:p>
          <a:p>
            <a:r>
              <a:rPr lang="en-US" altLang="zh-CN" sz="1000" dirty="0">
                <a:solidFill>
                  <a:schemeClr val="bg1"/>
                </a:solidFill>
              </a:rPr>
              <a:t>Step2</a:t>
            </a:r>
            <a:r>
              <a:rPr lang="zh-CN" altLang="en-US" sz="1000" dirty="0">
                <a:solidFill>
                  <a:schemeClr val="bg1"/>
                </a:solidFill>
              </a:rPr>
              <a:t>：寻找完善网约车相关文档，结构（通过域名，网络架构跟踪，抓包等方式，不局限使用方案。）</a:t>
            </a:r>
            <a:endParaRPr lang="en-US" altLang="zh-CN" sz="1000" dirty="0">
              <a:solidFill>
                <a:schemeClr val="bg1"/>
              </a:solidFill>
            </a:endParaRPr>
          </a:p>
          <a:p>
            <a:endParaRPr lang="en-US" altLang="zh-CN" sz="1000" dirty="0">
              <a:solidFill>
                <a:schemeClr val="bg1"/>
              </a:solidFill>
            </a:endParaRPr>
          </a:p>
          <a:p>
            <a:r>
              <a:rPr lang="en-US" altLang="zh-CN" sz="1000" dirty="0">
                <a:solidFill>
                  <a:schemeClr val="bg1"/>
                </a:solidFill>
              </a:rPr>
              <a:t>Step3</a:t>
            </a:r>
            <a:r>
              <a:rPr lang="zh-CN" altLang="en-US" sz="1000" dirty="0">
                <a:solidFill>
                  <a:schemeClr val="bg1"/>
                </a:solidFill>
              </a:rPr>
              <a:t>：寻找相关源码，阅读调试部署（实在不行，动用一切力量利用反扒等方式不局限与一种方式得复原源代码）</a:t>
            </a:r>
            <a:endParaRPr lang="en-US" altLang="zh-CN" sz="1000" dirty="0">
              <a:solidFill>
                <a:schemeClr val="bg1"/>
              </a:solidFill>
            </a:endParaRPr>
          </a:p>
          <a:p>
            <a:endParaRPr lang="en-US" altLang="zh-CN" sz="1000" dirty="0">
              <a:solidFill>
                <a:schemeClr val="bg1"/>
              </a:solidFill>
            </a:endParaRPr>
          </a:p>
          <a:p>
            <a:r>
              <a:rPr lang="en-US" altLang="zh-CN" sz="1000" dirty="0">
                <a:solidFill>
                  <a:schemeClr val="bg1"/>
                </a:solidFill>
              </a:rPr>
              <a:t>Step4</a:t>
            </a:r>
            <a:r>
              <a:rPr lang="zh-CN" altLang="en-US" sz="1000" dirty="0">
                <a:solidFill>
                  <a:schemeClr val="bg1"/>
                </a:solidFill>
              </a:rPr>
              <a:t>：匹配各个子业务线（包括：订单系统，打车系统 ，客户系统，司机车辆系统，运营系统，支付系统，交委相关等等）</a:t>
            </a:r>
            <a:endParaRPr lang="en-US" altLang="zh-CN" sz="1000" dirty="0">
              <a:solidFill>
                <a:schemeClr val="bg1"/>
              </a:solidFill>
            </a:endParaRPr>
          </a:p>
          <a:p>
            <a:endParaRPr lang="en-US" altLang="zh-CN" sz="1000" dirty="0">
              <a:solidFill>
                <a:schemeClr val="bg1"/>
              </a:solidFill>
            </a:endParaRPr>
          </a:p>
          <a:p>
            <a:r>
              <a:rPr lang="en-US" altLang="zh-CN" sz="1000" dirty="0">
                <a:solidFill>
                  <a:schemeClr val="bg1"/>
                </a:solidFill>
              </a:rPr>
              <a:t>Step5</a:t>
            </a:r>
            <a:r>
              <a:rPr lang="zh-CN" altLang="en-US" sz="1000" dirty="0">
                <a:solidFill>
                  <a:schemeClr val="bg1"/>
                </a:solidFill>
              </a:rPr>
              <a:t>：测试修改更新相关新增业务（例如：交委相关更新接口，高德地图相关更新接口，支付相关更新接口）</a:t>
            </a:r>
            <a:endParaRPr lang="en-US" altLang="zh-CN" sz="1000" dirty="0">
              <a:solidFill>
                <a:schemeClr val="bg1"/>
              </a:solidFill>
            </a:endParaRPr>
          </a:p>
          <a:p>
            <a:endParaRPr lang="en-US" altLang="zh-CN" sz="1000" dirty="0">
              <a:solidFill>
                <a:schemeClr val="bg1"/>
              </a:solidFill>
            </a:endParaRPr>
          </a:p>
          <a:p>
            <a:r>
              <a:rPr lang="en-US" altLang="zh-CN" sz="1000" dirty="0">
                <a:solidFill>
                  <a:schemeClr val="bg1"/>
                </a:solidFill>
              </a:rPr>
              <a:t>Step6</a:t>
            </a:r>
            <a:r>
              <a:rPr lang="zh-CN" altLang="en-US" sz="1000" dirty="0">
                <a:solidFill>
                  <a:schemeClr val="bg1"/>
                </a:solidFill>
              </a:rPr>
              <a:t>：测试完善交付整个网约车系统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1A9F1ED-3990-4A74-AF5B-A499D5854F37}"/>
              </a:ext>
            </a:extLst>
          </p:cNvPr>
          <p:cNvSpPr txBox="1"/>
          <p:nvPr/>
        </p:nvSpPr>
        <p:spPr>
          <a:xfrm>
            <a:off x="744858" y="3716619"/>
            <a:ext cx="770078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JAVA</a:t>
            </a:r>
            <a:r>
              <a:rPr lang="zh-CN" altLang="en-US" dirty="0">
                <a:solidFill>
                  <a:schemeClr val="bg1"/>
                </a:solidFill>
              </a:rPr>
              <a:t>采购部署方案：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sz="1000" dirty="0">
                <a:solidFill>
                  <a:schemeClr val="bg1"/>
                </a:solidFill>
              </a:rPr>
              <a:t>Step1</a:t>
            </a:r>
            <a:r>
              <a:rPr lang="zh-CN" altLang="en-US" sz="1000" dirty="0">
                <a:solidFill>
                  <a:schemeClr val="bg1"/>
                </a:solidFill>
              </a:rPr>
              <a:t>：技术沟通</a:t>
            </a:r>
            <a:r>
              <a:rPr lang="en-US" altLang="zh-CN" sz="1000" dirty="0">
                <a:solidFill>
                  <a:schemeClr val="bg1"/>
                </a:solidFill>
              </a:rPr>
              <a:t>(</a:t>
            </a:r>
            <a:r>
              <a:rPr lang="zh-CN" altLang="en-US" sz="1000" dirty="0">
                <a:solidFill>
                  <a:schemeClr val="bg1"/>
                </a:solidFill>
              </a:rPr>
              <a:t>明细：相关附件</a:t>
            </a:r>
            <a:r>
              <a:rPr lang="en-US" altLang="zh-CN" sz="1000" dirty="0">
                <a:solidFill>
                  <a:schemeClr val="bg1"/>
                </a:solidFill>
              </a:rPr>
              <a:t>)</a:t>
            </a:r>
          </a:p>
          <a:p>
            <a:endParaRPr lang="en-US" altLang="zh-CN" sz="1000" dirty="0">
              <a:solidFill>
                <a:schemeClr val="bg1"/>
              </a:solidFill>
            </a:endParaRPr>
          </a:p>
          <a:p>
            <a:r>
              <a:rPr lang="en-US" altLang="zh-CN" sz="1000" dirty="0">
                <a:solidFill>
                  <a:schemeClr val="bg1"/>
                </a:solidFill>
              </a:rPr>
              <a:t>Step2</a:t>
            </a:r>
            <a:r>
              <a:rPr lang="zh-CN" altLang="en-US" sz="1000" dirty="0">
                <a:solidFill>
                  <a:schemeClr val="bg1"/>
                </a:solidFill>
              </a:rPr>
              <a:t>：商务沟通</a:t>
            </a:r>
            <a:endParaRPr lang="en-US" altLang="zh-CN" sz="1000" dirty="0">
              <a:solidFill>
                <a:schemeClr val="bg1"/>
              </a:solidFill>
            </a:endParaRPr>
          </a:p>
          <a:p>
            <a:endParaRPr lang="en-US" altLang="zh-CN" sz="1000" dirty="0">
              <a:solidFill>
                <a:schemeClr val="bg1"/>
              </a:solidFill>
            </a:endParaRPr>
          </a:p>
          <a:p>
            <a:r>
              <a:rPr lang="en-US" altLang="zh-CN" sz="1000" dirty="0">
                <a:solidFill>
                  <a:schemeClr val="bg1"/>
                </a:solidFill>
              </a:rPr>
              <a:t>Step3</a:t>
            </a:r>
            <a:r>
              <a:rPr lang="zh-CN" altLang="en-US" sz="1000" dirty="0">
                <a:solidFill>
                  <a:schemeClr val="bg1"/>
                </a:solidFill>
              </a:rPr>
              <a:t>：供应商部署，技术全程参与（调通为止）</a:t>
            </a:r>
            <a:endParaRPr lang="en-US" altLang="zh-CN" sz="1000" dirty="0">
              <a:solidFill>
                <a:schemeClr val="bg1"/>
              </a:solidFill>
            </a:endParaRPr>
          </a:p>
          <a:p>
            <a:endParaRPr lang="en-US" altLang="zh-CN" sz="1000" dirty="0">
              <a:solidFill>
                <a:schemeClr val="bg1"/>
              </a:solidFill>
            </a:endParaRPr>
          </a:p>
          <a:p>
            <a:r>
              <a:rPr lang="en-US" altLang="zh-CN" sz="1000" dirty="0">
                <a:solidFill>
                  <a:schemeClr val="bg1"/>
                </a:solidFill>
              </a:rPr>
              <a:t>Step4</a:t>
            </a:r>
            <a:r>
              <a:rPr lang="zh-CN" altLang="en-US" sz="1000" dirty="0">
                <a:solidFill>
                  <a:schemeClr val="bg1"/>
                </a:solidFill>
              </a:rPr>
              <a:t>：需求改造，技术全程参与</a:t>
            </a:r>
            <a:endParaRPr lang="en-US" altLang="zh-CN" sz="1000" dirty="0">
              <a:solidFill>
                <a:schemeClr val="bg1"/>
              </a:solidFill>
            </a:endParaRPr>
          </a:p>
          <a:p>
            <a:endParaRPr lang="en-US" altLang="zh-CN" sz="1000" dirty="0">
              <a:solidFill>
                <a:schemeClr val="bg1"/>
              </a:solidFill>
            </a:endParaRPr>
          </a:p>
          <a:p>
            <a:r>
              <a:rPr lang="en-US" altLang="zh-CN" sz="1000" dirty="0">
                <a:solidFill>
                  <a:schemeClr val="bg1"/>
                </a:solidFill>
              </a:rPr>
              <a:t>Step5</a:t>
            </a:r>
            <a:r>
              <a:rPr lang="zh-CN" altLang="en-US" sz="1000" dirty="0">
                <a:solidFill>
                  <a:schemeClr val="bg1"/>
                </a:solidFill>
              </a:rPr>
              <a:t>：交接代码，技术全程参与</a:t>
            </a:r>
            <a:endParaRPr lang="en-US" altLang="zh-CN" sz="1000" dirty="0">
              <a:solidFill>
                <a:schemeClr val="bg1"/>
              </a:solidFill>
            </a:endParaRPr>
          </a:p>
          <a:p>
            <a:endParaRPr lang="en-US" altLang="zh-CN" sz="1000" dirty="0">
              <a:solidFill>
                <a:schemeClr val="bg1"/>
              </a:solidFill>
            </a:endParaRPr>
          </a:p>
          <a:p>
            <a:r>
              <a:rPr lang="en-US" altLang="zh-CN" sz="1000" dirty="0">
                <a:solidFill>
                  <a:schemeClr val="bg1"/>
                </a:solidFill>
              </a:rPr>
              <a:t>Step6</a:t>
            </a:r>
            <a:r>
              <a:rPr lang="zh-CN" altLang="en-US" sz="1000" dirty="0">
                <a:solidFill>
                  <a:schemeClr val="bg1"/>
                </a:solidFill>
              </a:rPr>
              <a:t>：测试完善，技术全程参与</a:t>
            </a:r>
            <a:endParaRPr lang="en-US" altLang="zh-CN" sz="1000" dirty="0">
              <a:solidFill>
                <a:schemeClr val="bg1"/>
              </a:solidFill>
            </a:endParaRPr>
          </a:p>
          <a:p>
            <a:endParaRPr lang="en-US" altLang="zh-CN" sz="1000" dirty="0">
              <a:solidFill>
                <a:schemeClr val="bg1"/>
              </a:solidFill>
            </a:endParaRPr>
          </a:p>
          <a:p>
            <a:r>
              <a:rPr lang="en-US" altLang="zh-CN" sz="1000" dirty="0">
                <a:solidFill>
                  <a:schemeClr val="bg1"/>
                </a:solidFill>
              </a:rPr>
              <a:t>Step7</a:t>
            </a:r>
            <a:r>
              <a:rPr lang="zh-CN" altLang="en-US" sz="1000" dirty="0">
                <a:solidFill>
                  <a:schemeClr val="bg1"/>
                </a:solidFill>
              </a:rPr>
              <a:t>：交付完成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3806E7E-6280-44C5-9321-B5AA085B65BF}"/>
              </a:ext>
            </a:extLst>
          </p:cNvPr>
          <p:cNvSpPr txBox="1"/>
          <p:nvPr/>
        </p:nvSpPr>
        <p:spPr>
          <a:xfrm>
            <a:off x="4595249" y="3716619"/>
            <a:ext cx="60993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执行原则：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sz="1200" dirty="0">
                <a:solidFill>
                  <a:schemeClr val="bg1"/>
                </a:solidFill>
              </a:rPr>
              <a:t>前后并行，优先调通</a:t>
            </a:r>
            <a:r>
              <a:rPr lang="en-US" altLang="zh-CN" sz="1200" dirty="0">
                <a:solidFill>
                  <a:schemeClr val="bg1"/>
                </a:solidFill>
              </a:rPr>
              <a:t>PHP</a:t>
            </a:r>
            <a:r>
              <a:rPr lang="zh-CN" altLang="en-US" sz="1200" dirty="0">
                <a:solidFill>
                  <a:schemeClr val="bg1"/>
                </a:solidFill>
              </a:rPr>
              <a:t>修复方案，及时准备</a:t>
            </a:r>
            <a:r>
              <a:rPr lang="en-US" altLang="zh-CN" sz="1200" dirty="0">
                <a:solidFill>
                  <a:schemeClr val="bg1"/>
                </a:solidFill>
              </a:rPr>
              <a:t>JAVA</a:t>
            </a:r>
            <a:r>
              <a:rPr lang="zh-CN" altLang="en-US" sz="1200" dirty="0">
                <a:solidFill>
                  <a:schemeClr val="bg1"/>
                </a:solidFill>
              </a:rPr>
              <a:t>相关方案的备选或更替工作，为之后的业务增量改进提供相关技术支撑；</a:t>
            </a:r>
            <a:endParaRPr lang="en-US" altLang="zh-CN" sz="1200" dirty="0">
              <a:solidFill>
                <a:schemeClr val="bg1"/>
              </a:solidFill>
            </a:endParaRPr>
          </a:p>
          <a:p>
            <a:endParaRPr lang="en-US" altLang="zh-CN" sz="1200" dirty="0">
              <a:solidFill>
                <a:schemeClr val="bg1"/>
              </a:solidFill>
            </a:endParaRPr>
          </a:p>
          <a:p>
            <a:r>
              <a:rPr lang="zh-CN" altLang="en-US" sz="1200" dirty="0">
                <a:solidFill>
                  <a:schemeClr val="bg1"/>
                </a:solidFill>
              </a:rPr>
              <a:t>执行修复过程，不局限与方案方式，以修复通过为主要目的和作业标准；</a:t>
            </a:r>
          </a:p>
        </p:txBody>
      </p:sp>
    </p:spTree>
    <p:extLst>
      <p:ext uri="{BB962C8B-B14F-4D97-AF65-F5344CB8AC3E}">
        <p14:creationId xmlns:p14="http://schemas.microsoft.com/office/powerpoint/2010/main" val="2754384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CB6C32-A61A-4511-A893-C906C3EB8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团队产出流程</a:t>
            </a:r>
            <a:endParaRPr lang="zh-cn" dirty="0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93B64240-6C40-444F-85C9-BA11B721D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5938" y="1720950"/>
            <a:ext cx="941070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01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一期组织架构配置说明</a:t>
            </a:r>
            <a:endParaRPr lang="zh-cn" b="0" dirty="0"/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3017211D-9C44-B641-A078-4EA6FEE3BBF9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38201" y="2474615"/>
            <a:ext cx="4793900" cy="3093953"/>
          </a:xfrm>
        </p:spPr>
        <p:txBody>
          <a:bodyPr rtlCol="0">
            <a:normAutofit fontScale="92500"/>
          </a:bodyPr>
          <a:lstStyle/>
          <a:p>
            <a:pPr rtl="0"/>
            <a:r>
              <a:rPr lang="zh-CN" altLang="en-US" dirty="0"/>
              <a:t>产品：</a:t>
            </a:r>
            <a:r>
              <a:rPr lang="en-US" altLang="zh-CN" dirty="0"/>
              <a:t>1</a:t>
            </a:r>
            <a:r>
              <a:rPr lang="zh-CN" altLang="en-US" dirty="0"/>
              <a:t>人</a:t>
            </a:r>
            <a:endParaRPr lang="en-US" altLang="zh-CN" dirty="0"/>
          </a:p>
          <a:p>
            <a:pPr rtl="0"/>
            <a:r>
              <a:rPr lang="zh-CN" altLang="en-US" dirty="0"/>
              <a:t>设计：</a:t>
            </a:r>
            <a:r>
              <a:rPr lang="en-US" altLang="zh-CN" dirty="0"/>
              <a:t>1</a:t>
            </a:r>
            <a:r>
              <a:rPr lang="zh-CN" altLang="en-US" dirty="0"/>
              <a:t>人</a:t>
            </a:r>
            <a:endParaRPr lang="en-US" altLang="zh-CN" dirty="0"/>
          </a:p>
          <a:p>
            <a:pPr rtl="0"/>
            <a:r>
              <a:rPr lang="zh-CN" altLang="en-US" dirty="0"/>
              <a:t>运维：</a:t>
            </a:r>
            <a:r>
              <a:rPr lang="en-US" altLang="zh-CN" dirty="0"/>
              <a:t>2</a:t>
            </a:r>
            <a:r>
              <a:rPr lang="zh-CN" altLang="en-US" dirty="0"/>
              <a:t>人（负责办公，服务器，网络，数据库等）</a:t>
            </a:r>
            <a:endParaRPr lang="en-US" altLang="zh-CN" dirty="0"/>
          </a:p>
          <a:p>
            <a:pPr rtl="0"/>
            <a:r>
              <a:rPr lang="zh-CN" altLang="en-US" dirty="0"/>
              <a:t>后端开发：</a:t>
            </a:r>
            <a:r>
              <a:rPr lang="en-US" altLang="zh-CN" dirty="0"/>
              <a:t>PHP 5</a:t>
            </a:r>
            <a:r>
              <a:rPr lang="zh-CN" altLang="en-US" dirty="0"/>
              <a:t>人，</a:t>
            </a:r>
            <a:r>
              <a:rPr lang="en-US" altLang="zh-CN" dirty="0"/>
              <a:t>JAVA 1</a:t>
            </a:r>
            <a:r>
              <a:rPr lang="zh-CN" altLang="en-US" dirty="0"/>
              <a:t>人</a:t>
            </a:r>
            <a:endParaRPr lang="en-US" altLang="zh-CN" dirty="0"/>
          </a:p>
          <a:p>
            <a:pPr rtl="0"/>
            <a:r>
              <a:rPr lang="zh-CN" altLang="en-US" dirty="0"/>
              <a:t>前端开发：</a:t>
            </a:r>
            <a:r>
              <a:rPr lang="en-US" altLang="zh-CN" dirty="0"/>
              <a:t>Android 2</a:t>
            </a:r>
            <a:r>
              <a:rPr lang="zh-CN" altLang="en-US" dirty="0"/>
              <a:t>人，</a:t>
            </a:r>
            <a:r>
              <a:rPr lang="en-US" altLang="zh-CN" dirty="0"/>
              <a:t>iOS 0</a:t>
            </a:r>
            <a:r>
              <a:rPr lang="zh-CN" altLang="en-US" dirty="0"/>
              <a:t>人</a:t>
            </a:r>
            <a:endParaRPr lang="en-US" altLang="zh-CN" dirty="0"/>
          </a:p>
          <a:p>
            <a:pPr rtl="0"/>
            <a:r>
              <a:rPr lang="zh-CN" altLang="en-US" dirty="0"/>
              <a:t>测试：</a:t>
            </a:r>
            <a:r>
              <a:rPr lang="en-US" altLang="zh-CN" dirty="0"/>
              <a:t>1</a:t>
            </a:r>
            <a:r>
              <a:rPr lang="zh-CN" altLang="en-US" dirty="0"/>
              <a:t>人</a:t>
            </a:r>
            <a:endParaRPr lang="en-US" altLang="zh-CN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919ADAFC-DC1D-4249-B968-F885B3594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 dirty="0"/>
              <a:t>人员配置（最低配置）（按需递补）</a:t>
            </a:r>
            <a:endParaRPr lang="zh-cn" dirty="0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78F30852-7324-B342-92E6-181AD0A5705C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932749" y="2474615"/>
            <a:ext cx="4585854" cy="3093953"/>
          </a:xfrm>
        </p:spPr>
        <p:txBody>
          <a:bodyPr rtlCol="0">
            <a:normAutofit fontScale="92500"/>
          </a:bodyPr>
          <a:lstStyle/>
          <a:p>
            <a:pPr rtl="0"/>
            <a:r>
              <a:rPr lang="zh-CN" altLang="en-US" dirty="0"/>
              <a:t>产品：负责现有整体产品的整理和改造</a:t>
            </a:r>
            <a:endParaRPr lang="en-US" altLang="zh-CN" dirty="0"/>
          </a:p>
          <a:p>
            <a:pPr rtl="0"/>
            <a:r>
              <a:rPr lang="zh-CN" altLang="en-US" dirty="0"/>
              <a:t>运维：负责硬件资源的配置，负责上下线的运维，负责线上业务的运维，负责开发等资源的分配等</a:t>
            </a:r>
            <a:endParaRPr lang="en-US" altLang="zh-CN" dirty="0"/>
          </a:p>
          <a:p>
            <a:pPr rtl="0"/>
            <a:r>
              <a:rPr lang="zh-CN" altLang="en-US" dirty="0"/>
              <a:t>开发：负责相关项目的日常运维，负责日常问题的解决，负责新需求的开发</a:t>
            </a:r>
            <a:endParaRPr lang="en-US" altLang="zh-CN" dirty="0"/>
          </a:p>
          <a:p>
            <a:pPr rtl="0"/>
            <a:r>
              <a:rPr lang="zh-CN" altLang="en-US" dirty="0"/>
              <a:t>测试：负责对开发和问题修复等产品问题的测试工作和回归工作</a:t>
            </a:r>
            <a:endParaRPr lang="zh-cn" dirty="0"/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81ECBBB6-1140-7745-B57A-8FE68E837E23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 dirty="0"/>
              <a:t>人员工作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783613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10532281" cy="4789727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生产作业：团队整体按流程组织产出任务的执行，全体配合</a:t>
            </a:r>
            <a:endParaRPr lang="en-US" altLang="zh-CN" dirty="0"/>
          </a:p>
          <a:p>
            <a:pPr rtl="0"/>
            <a:r>
              <a:rPr lang="zh-CN" altLang="en-US" dirty="0"/>
              <a:t>运维作业：产品，测试等人员主要负责日常线上的稳定运行，其他岗位辅从。线上问题优先解决</a:t>
            </a:r>
            <a:endParaRPr lang="en-US" altLang="zh-CN" dirty="0"/>
          </a:p>
          <a:p>
            <a:pPr rtl="0"/>
            <a:r>
              <a:rPr lang="zh-CN" altLang="en-US" dirty="0"/>
              <a:t>代码管理：代码上下线流程管理，代码安全管理（明细附件）</a:t>
            </a:r>
            <a:endParaRPr lang="en-US" altLang="zh-CN" dirty="0"/>
          </a:p>
          <a:p>
            <a:pPr rtl="0"/>
            <a:r>
              <a:rPr lang="zh-CN" altLang="en-US" dirty="0"/>
              <a:t>团队组织：周期性团队周日报汇报，周会等</a:t>
            </a:r>
            <a:endParaRPr lang="en-US" altLang="zh-CN" dirty="0"/>
          </a:p>
          <a:p>
            <a:pPr rtl="0"/>
            <a:r>
              <a:rPr lang="zh-CN" altLang="en-US" dirty="0"/>
              <a:t>生产模式：组织瀑布开发，敏捷开发等生产模式，积极跟进公司业务要求，保证团队产出</a:t>
            </a:r>
            <a:endParaRPr lang="en-US" altLang="zh-CN" dirty="0"/>
          </a:p>
          <a:p>
            <a:pPr rtl="0"/>
            <a:r>
              <a:rPr lang="zh-CN" altLang="en-US" dirty="0"/>
              <a:t>安全培训：定期对团队做安全培训，保证公司安全利益（方案的泄露，数据的安全等）</a:t>
            </a:r>
            <a:endParaRPr lang="en-US" altLang="zh-CN" dirty="0"/>
          </a:p>
          <a:p>
            <a:pPr rtl="0"/>
            <a:r>
              <a:rPr lang="zh-CN" altLang="en-US" dirty="0"/>
              <a:t>人员管理：团队人员的进出递补</a:t>
            </a:r>
            <a:endParaRPr lang="en-US" altLang="zh-CN" dirty="0"/>
          </a:p>
          <a:p>
            <a:pPr rtl="0"/>
            <a:r>
              <a:rPr lang="zh-CN" altLang="en-US" dirty="0"/>
              <a:t>团队建设：定期按集团规章以内，进行团队建设搭建和策划</a:t>
            </a:r>
            <a:endParaRPr lang="en-US" altLang="zh-CN" dirty="0"/>
          </a:p>
          <a:p>
            <a:pPr rtl="0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备注：未列举详细执行过程</a:t>
            </a:r>
            <a:endParaRPr lang="en-US" altLang="zh-C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团队作业列举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037936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5"/>
            <a:ext cx="10532281" cy="4935501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完善修复或者搭建</a:t>
            </a:r>
            <a:r>
              <a:rPr lang="en-US" altLang="zh-CN" dirty="0"/>
              <a:t>1.0</a:t>
            </a:r>
            <a:r>
              <a:rPr lang="zh-CN" altLang="en-US" dirty="0"/>
              <a:t>版本的公司主业务线（网约车相关所有）</a:t>
            </a:r>
            <a:endParaRPr lang="en-US" altLang="zh-CN" dirty="0"/>
          </a:p>
          <a:p>
            <a:pPr rtl="0"/>
            <a:r>
              <a:rPr lang="zh-CN" altLang="en-US" dirty="0"/>
              <a:t>调研产品需求（对内对外）</a:t>
            </a:r>
            <a:endParaRPr lang="en-US" altLang="zh-CN" dirty="0"/>
          </a:p>
          <a:p>
            <a:pPr rtl="0"/>
            <a:r>
              <a:rPr lang="zh-CN" altLang="en-US" dirty="0"/>
              <a:t>生产迭代</a:t>
            </a:r>
            <a:endParaRPr lang="en-US" altLang="zh-CN" dirty="0"/>
          </a:p>
          <a:p>
            <a:pPr rtl="0"/>
            <a:r>
              <a:rPr lang="zh-CN" altLang="en-US" dirty="0"/>
              <a:t>维护数据安全</a:t>
            </a:r>
            <a:endParaRPr lang="en-US" altLang="zh-CN" dirty="0"/>
          </a:p>
          <a:p>
            <a:pPr rtl="0"/>
            <a:r>
              <a:rPr lang="zh-CN" altLang="en-US" dirty="0"/>
              <a:t>维护产品方案安全</a:t>
            </a:r>
            <a:endParaRPr lang="en-US" altLang="zh-CN" dirty="0"/>
          </a:p>
          <a:p>
            <a:pPr rtl="0"/>
            <a:r>
              <a:rPr lang="zh-CN" altLang="en-US" dirty="0"/>
              <a:t>负责公司需求</a:t>
            </a:r>
            <a:endParaRPr lang="en-US" altLang="zh-CN" dirty="0"/>
          </a:p>
          <a:p>
            <a:pPr rtl="0"/>
            <a:r>
              <a:rPr lang="zh-CN" altLang="en-US" dirty="0"/>
              <a:t>负责公司应急响应</a:t>
            </a:r>
            <a:endParaRPr lang="en-US" altLang="zh-CN" dirty="0"/>
          </a:p>
          <a:p>
            <a:pPr rtl="0"/>
            <a:r>
              <a:rPr lang="zh-CN" altLang="en-US" dirty="0"/>
              <a:t>从技术角度为公司的发展做出贡献</a:t>
            </a:r>
            <a:endParaRPr lang="en-US" altLang="zh-CN" dirty="0"/>
          </a:p>
          <a:p>
            <a:pPr rtl="0"/>
            <a:r>
              <a:rPr lang="zh-CN" altLang="en-US" dirty="0"/>
              <a:t>负责所有技术、平台等安全稳定</a:t>
            </a:r>
            <a:endParaRPr lang="en-US" altLang="zh-CN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技术团队责任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969926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25" descr="包含电缆、连接器、红色的图片">
            <a:extLst>
              <a:ext uri="{FF2B5EF4-FFF2-40B4-BE49-F238E27FC236}">
                <a16:creationId xmlns:a16="http://schemas.microsoft.com/office/drawing/2014/main" id="{62BA7BC3-92EE-1A48-9C9C-3DB49A92B73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/>
          </a:solidFill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DE8458-290E-F74E-88EF-CC9B0D626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"/>
          <a:stretch/>
        </p:blipFill>
        <p:spPr>
          <a:xfrm>
            <a:off x="4419600" y="1911927"/>
            <a:ext cx="7772400" cy="494607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直角三角形 9">
            <a:extLst>
              <a:ext uri="{FF2B5EF4-FFF2-40B4-BE49-F238E27FC236}">
                <a16:creationId xmlns:a16="http://schemas.microsoft.com/office/drawing/2014/main" id="{B1537400-0358-1343-B656-C2349896C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04360" y="6070600"/>
            <a:ext cx="848217" cy="7874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" name="直角三角形 12">
            <a:extLst>
              <a:ext uri="{FF2B5EF4-FFF2-40B4-BE49-F238E27FC236}">
                <a16:creationId xmlns:a16="http://schemas.microsoft.com/office/drawing/2014/main" id="{6C58813B-26BB-8549-A635-0966C79A0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61737" y="1896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D4CC38B3-E784-6745-B78F-8AB1641B6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65264" y="5380271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​​(S) 14">
            <a:extLst>
              <a:ext uri="{FF2B5EF4-FFF2-40B4-BE49-F238E27FC236}">
                <a16:creationId xmlns:a16="http://schemas.microsoft.com/office/drawing/2014/main" id="{44A75E66-4D82-114E-B2C1-2D90AA8B9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796401" y="1874737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7148" y="3809298"/>
            <a:ext cx="3569570" cy="2261302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祝好！</a:t>
            </a:r>
            <a:br>
              <a:rPr lang="en-US" altLang="zh-CN" dirty="0"/>
            </a:br>
            <a:r>
              <a:rPr lang="en-US" altLang="zh-CN" dirty="0"/>
              <a:t>Thanks</a:t>
            </a:r>
            <a:r>
              <a:rPr lang="zh-CN" altLang="en-US" dirty="0"/>
              <a:t>！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		</a:t>
            </a:r>
            <a:r>
              <a:rPr lang="zh-CN" altLang="en-US" sz="1400" dirty="0"/>
              <a:t>文甲东</a:t>
            </a:r>
            <a:endParaRPr lang="zh-cn" sz="1400" dirty="0"/>
          </a:p>
        </p:txBody>
      </p:sp>
    </p:spTree>
    <p:extLst>
      <p:ext uri="{BB962C8B-B14F-4D97-AF65-F5344CB8AC3E}">
        <p14:creationId xmlns:p14="http://schemas.microsoft.com/office/powerpoint/2010/main" val="9404460"/>
      </p:ext>
    </p:extLst>
  </p:cSld>
  <p:clrMapOvr>
    <a:masterClrMapping/>
  </p:clrMapOvr>
</p:sld>
</file>

<file path=ppt/theme/theme1.xml><?xml version="1.0" encoding="utf-8"?>
<a:theme xmlns:a="http://schemas.openxmlformats.org/drawingml/2006/main" name="Bold Tech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6_TF78318446.potx" id="{42E220C1-0F26-482B-B6B1-451312936AFD}" vid="{D9D14853-BFF8-4AEE-A031-A996FFC7A65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{BA7A95B9-93D8-4E7F-9960-A726E5F6C110}tf78318446_win32</Template>
  <TotalTime>103</TotalTime>
  <Words>683</Words>
  <Application>Microsoft Office PowerPoint</Application>
  <PresentationFormat>宽屏</PresentationFormat>
  <Paragraphs>88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Meiryo UI</vt:lpstr>
      <vt:lpstr>Microsoft YaHei UI</vt:lpstr>
      <vt:lpstr>SimSun</vt:lpstr>
      <vt:lpstr>Arial</vt:lpstr>
      <vt:lpstr>Calibri</vt:lpstr>
      <vt:lpstr>Bold Tech</vt:lpstr>
      <vt:lpstr>搜谷技术</vt:lpstr>
      <vt:lpstr>一期组织架构</vt:lpstr>
      <vt:lpstr>一期技术执行方案概括</vt:lpstr>
      <vt:lpstr>团队产出流程</vt:lpstr>
      <vt:lpstr>一期组织架构配置说明</vt:lpstr>
      <vt:lpstr>团队作业列举</vt:lpstr>
      <vt:lpstr>技术团队责任</vt:lpstr>
      <vt:lpstr>祝好！ Thanks！      文甲东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搜谷技术</dc:title>
  <dc:creator>Prescott.Wen</dc:creator>
  <cp:lastModifiedBy>Prescott.Wen</cp:lastModifiedBy>
  <cp:revision>3</cp:revision>
  <dcterms:created xsi:type="dcterms:W3CDTF">2021-12-04T11:25:20Z</dcterms:created>
  <dcterms:modified xsi:type="dcterms:W3CDTF">2022-05-09T04:14:27Z</dcterms:modified>
</cp:coreProperties>
</file>